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6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9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701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39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570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06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8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6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0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2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01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6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1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9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7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05442" y="1200133"/>
            <a:ext cx="7766936" cy="451389"/>
          </a:xfrm>
        </p:spPr>
        <p:txBody>
          <a:bodyPr>
            <a:normAutofit fontScale="25000" lnSpcReduction="20000"/>
          </a:bodyPr>
          <a:lstStyle/>
          <a:p>
            <a:pPr algn="ctr"/>
            <a:endParaRPr lang="it-IT" sz="3600" b="1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it-IT" sz="11200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FUNZIONIGRAMMA DI ISTITUTO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89484" y="541746"/>
            <a:ext cx="32752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it-IT" altLang="it-IT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Comic Sans MS" panose="030F0702030302020204" pitchFamily="66" charset="0"/>
              </a:rPr>
              <a:t> 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53044" y="1764051"/>
            <a:ext cx="94515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000" b="1" dirty="0"/>
          </a:p>
          <a:p>
            <a:pPr algn="ctr"/>
            <a:r>
              <a:rPr lang="it-IT" sz="2000" b="1" dirty="0"/>
              <a:t>Dirigente Scolastico</a:t>
            </a:r>
            <a:r>
              <a:rPr lang="it-IT" sz="2000" dirty="0"/>
              <a:t>: Dott.ssa Cristina SORGENTE</a:t>
            </a:r>
          </a:p>
          <a:p>
            <a:pPr algn="ctr"/>
            <a:r>
              <a:rPr lang="it-IT" sz="2000" b="1" dirty="0"/>
              <a:t>Primo Collaboratore:</a:t>
            </a:r>
            <a:r>
              <a:rPr lang="it-IT" sz="2000" dirty="0"/>
              <a:t> Bianca Maria ROMANIELLO</a:t>
            </a:r>
          </a:p>
          <a:p>
            <a:pPr algn="ctr"/>
            <a:r>
              <a:rPr lang="it-IT" sz="2000" b="1" dirty="0"/>
              <a:t>Secondo Collaboratore: </a:t>
            </a:r>
            <a:r>
              <a:rPr lang="it-IT" sz="2000" dirty="0"/>
              <a:t>Loredana MUTALIPASSI</a:t>
            </a:r>
          </a:p>
          <a:p>
            <a:pPr algn="ctr"/>
            <a:endParaRPr lang="it-IT" sz="2000" dirty="0"/>
          </a:p>
          <a:p>
            <a:r>
              <a:rPr lang="it-IT" sz="2000" b="1" dirty="0"/>
              <a:t>Responsabili di plesso: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/>
              <a:t>Infanzia Ogliara: Annalisa MONTUORI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/>
              <a:t>Infanzia Giovi: Tiziana VASSALLO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/>
              <a:t>Infanzia San Mango Piemonte: Teresa VITALE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/>
              <a:t>Primaria Sant’Angelo: Maria Vittoria SCARPITTA                            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/>
              <a:t>Primaria Giovi: Marialuisa CARUSO                             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/>
              <a:t>Secondaria di primo grado Ogliara: Amelia MELE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/>
              <a:t>Secondaria di primo grado Giovi: Anna GIORDANO</a:t>
            </a:r>
          </a:p>
        </p:txBody>
      </p:sp>
      <p:pic>
        <p:nvPicPr>
          <p:cNvPr id="2067" name="image2.png">
            <a:extLst>
              <a:ext uri="{FF2B5EF4-FFF2-40B4-BE49-F238E27FC236}">
                <a16:creationId xmlns:a16="http://schemas.microsoft.com/office/drawing/2014/main" id="{94446727-CA63-9FF6-712E-9872D9BE0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205" y="146495"/>
            <a:ext cx="4286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image3.png">
            <a:extLst>
              <a:ext uri="{FF2B5EF4-FFF2-40B4-BE49-F238E27FC236}">
                <a16:creationId xmlns:a16="http://schemas.microsoft.com/office/drawing/2014/main" id="{19DAB10D-3594-697E-966A-6918EDBF4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29" y="360544"/>
            <a:ext cx="9429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image1.png">
            <a:extLst>
              <a:ext uri="{FF2B5EF4-FFF2-40B4-BE49-F238E27FC236}">
                <a16:creationId xmlns:a16="http://schemas.microsoft.com/office/drawing/2014/main" id="{FFE0D8D8-B973-0530-F1A1-40AF9D59E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04" y="531979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0">
            <a:extLst>
              <a:ext uri="{FF2B5EF4-FFF2-40B4-BE49-F238E27FC236}">
                <a16:creationId xmlns:a16="http://schemas.microsoft.com/office/drawing/2014/main" id="{E6D687AD-6229-A342-BA14-0BF26D511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97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5AA126D1-85C8-F2C5-688B-2279C4006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95166" y="7367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MINISTERO DELL’ISTRUZIONE E DEL MERITO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1F1F9084-1D69-88DE-563F-F08E61D43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361" y="619722"/>
            <a:ext cx="795613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Istituto Comprensivo Statale </a:t>
            </a: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“SALERNO V OGLIARA”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9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004" y="235527"/>
            <a:ext cx="9057871" cy="8382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latin typeface="Baskerville Old Face" panose="02020602080505020303" pitchFamily="18" charset="0"/>
              </a:rPr>
              <a:t>RESPONSABILI PREVENZIONE, PROTEZIONE E 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4149" y="994553"/>
            <a:ext cx="8596668" cy="522039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Responsabile del Servizio di Prevenzione e Protezione</a:t>
            </a:r>
            <a:r>
              <a:rPr lang="it-IT" sz="2400" dirty="0">
                <a:solidFill>
                  <a:schemeClr val="tx1"/>
                </a:solidFill>
              </a:rPr>
              <a:t>: 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chemeClr val="tx1"/>
                </a:solidFill>
              </a:rPr>
              <a:t>     Ing. Nicola IANNUZZI 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</a:rPr>
              <a:t>Rappresentante dei lavoratori per la sicurezza: 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chemeClr val="tx1"/>
                </a:solidFill>
              </a:rPr>
              <a:t>     Ins. te Annalisa MONTUORI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</a:rPr>
              <a:t>Coordinamento Plessi Attività Sicurezza - ASPP: 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chemeClr val="tx1"/>
                </a:solidFill>
              </a:rPr>
              <a:t>     DSGA Elvira Di VECE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</a:rPr>
              <a:t>Coordinatori dell’emergenza (titolare/sostituto)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8CBA5C28-D6F0-E8BB-0F04-62FDC9C92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11809"/>
              </p:ext>
            </p:extLst>
          </p:nvPr>
        </p:nvGraphicFramePr>
        <p:xfrm>
          <a:off x="1607640" y="4496499"/>
          <a:ext cx="6369685" cy="2125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2285">
                  <a:extLst>
                    <a:ext uri="{9D8B030D-6E8A-4147-A177-3AD203B41FA5}">
                      <a16:colId xmlns:a16="http://schemas.microsoft.com/office/drawing/2014/main" val="3116141175"/>
                    </a:ext>
                  </a:extLst>
                </a:gridCol>
                <a:gridCol w="1185545">
                  <a:extLst>
                    <a:ext uri="{9D8B030D-6E8A-4147-A177-3AD203B41FA5}">
                      <a16:colId xmlns:a16="http://schemas.microsoft.com/office/drawing/2014/main" val="751148729"/>
                    </a:ext>
                  </a:extLst>
                </a:gridCol>
                <a:gridCol w="203835">
                  <a:extLst>
                    <a:ext uri="{9D8B030D-6E8A-4147-A177-3AD203B41FA5}">
                      <a16:colId xmlns:a16="http://schemas.microsoft.com/office/drawing/2014/main" val="392185070"/>
                    </a:ext>
                  </a:extLst>
                </a:gridCol>
                <a:gridCol w="1956435">
                  <a:extLst>
                    <a:ext uri="{9D8B030D-6E8A-4147-A177-3AD203B41FA5}">
                      <a16:colId xmlns:a16="http://schemas.microsoft.com/office/drawing/2014/main" val="1734269469"/>
                    </a:ext>
                  </a:extLst>
                </a:gridCol>
                <a:gridCol w="1251585">
                  <a:extLst>
                    <a:ext uri="{9D8B030D-6E8A-4147-A177-3AD203B41FA5}">
                      <a16:colId xmlns:a16="http://schemas.microsoft.com/office/drawing/2014/main" val="3839224697"/>
                    </a:ext>
                  </a:extLst>
                </a:gridCol>
              </a:tblGrid>
              <a:tr h="610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A. MONTUORI/E. BEATRICE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Infanzia Ogliara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M. L. CARUSO/B. ROMANIELLO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Primaria G. P.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83212"/>
                  </a:ext>
                </a:extLst>
              </a:tr>
              <a:tr h="610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T. VASSALLO/M. AVALLONE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Infanzia Giovi C.P.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V. SCARPITTA/R. DI SPIRITO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Primaria S. Angelo 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928214"/>
                  </a:ext>
                </a:extLst>
              </a:tr>
              <a:tr h="610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T. VITALE/R. GAROFALO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Infanzia S. Mango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R. ALLIEGRO/S. CANNIZZARO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Primaria S. Mango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80758"/>
                  </a:ext>
                </a:extLst>
              </a:tr>
              <a:tr h="295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A. MELE/L. MUTALIPASSI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SSI Ogliara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A. GIORDANO/C. SABATINO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060700" algn="l"/>
                        </a:tabLs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SSI Giovi P.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892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39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8611" y="8109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latin typeface="Baskerville Old Face" panose="02020602080505020303" pitchFamily="18" charset="0"/>
              </a:rPr>
              <a:t>FUNZIONI STRUMENTALI AL PTOF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183340"/>
            <a:ext cx="8596668" cy="435456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1200" b="1" dirty="0"/>
              <a:t>Area 1- Gestione del PTOF </a:t>
            </a:r>
          </a:p>
          <a:p>
            <a:pPr marL="0" indent="0">
              <a:buNone/>
            </a:pPr>
            <a:r>
              <a:rPr lang="it-IT" sz="11200" dirty="0"/>
              <a:t>                 Prof.ssa Amelia MELE</a:t>
            </a:r>
          </a:p>
          <a:p>
            <a:endParaRPr lang="it-IT" sz="112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1200" b="1" dirty="0"/>
              <a:t>Area 2 </a:t>
            </a:r>
            <a:r>
              <a:rPr lang="it-IT" sz="11200" dirty="0"/>
              <a:t>- </a:t>
            </a:r>
            <a:r>
              <a:rPr lang="it-IT" sz="11200" b="1" dirty="0"/>
              <a:t>Alunni</a:t>
            </a:r>
          </a:p>
          <a:p>
            <a:pPr marL="0" indent="0">
              <a:buNone/>
            </a:pPr>
            <a:r>
              <a:rPr lang="it-IT" sz="11200" dirty="0"/>
              <a:t>                  Annalisa MONTUORI</a:t>
            </a:r>
          </a:p>
          <a:p>
            <a:endParaRPr lang="it-IT" sz="112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1200" b="1" dirty="0"/>
              <a:t>Area 3 – Valutazione</a:t>
            </a:r>
          </a:p>
          <a:p>
            <a:pPr marL="0" indent="0">
              <a:buNone/>
            </a:pPr>
            <a:r>
              <a:rPr lang="it-IT" sz="11200" b="1" dirty="0"/>
              <a:t>                  </a:t>
            </a:r>
            <a:r>
              <a:rPr lang="it-IT" sz="11200" dirty="0"/>
              <a:t>Maria Antonietta FORESTIERI</a:t>
            </a:r>
          </a:p>
          <a:p>
            <a:pPr marL="0" indent="0">
              <a:buNone/>
            </a:pPr>
            <a:endParaRPr lang="it-IT" sz="112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1200" b="1" dirty="0"/>
              <a:t>Area 4</a:t>
            </a:r>
            <a:r>
              <a:rPr lang="it-IT" sz="11200" dirty="0"/>
              <a:t> </a:t>
            </a:r>
            <a:r>
              <a:rPr lang="it-IT" sz="11200" b="1" dirty="0"/>
              <a:t>– Inclusione e disabilità</a:t>
            </a:r>
          </a:p>
          <a:p>
            <a:pPr marL="0" indent="0">
              <a:buNone/>
            </a:pPr>
            <a:r>
              <a:rPr lang="it-IT" sz="11200" dirty="0"/>
              <a:t>                  Diamante CONTRONE </a:t>
            </a:r>
          </a:p>
          <a:p>
            <a:pPr marL="0" indent="0">
              <a:buNone/>
            </a:pPr>
            <a:r>
              <a:rPr lang="it-IT" sz="7400" b="1" dirty="0"/>
              <a:t> </a:t>
            </a:r>
            <a:endParaRPr lang="it-IT" sz="7400" dirty="0"/>
          </a:p>
          <a:p>
            <a:endParaRPr lang="it-IT" sz="7400" dirty="0"/>
          </a:p>
          <a:p>
            <a:pPr marL="0" indent="0">
              <a:buNone/>
            </a:pPr>
            <a:endParaRPr lang="it-IT" sz="7400" dirty="0"/>
          </a:p>
        </p:txBody>
      </p:sp>
    </p:spTree>
    <p:extLst>
      <p:ext uri="{BB962C8B-B14F-4D97-AF65-F5344CB8AC3E}">
        <p14:creationId xmlns:p14="http://schemas.microsoft.com/office/powerpoint/2010/main" val="140052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9269" y="260466"/>
            <a:ext cx="8596668" cy="545869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latin typeface="Baskerville Old Face" panose="02020602080505020303" pitchFamily="18" charset="0"/>
              </a:rPr>
              <a:t>COMMISSIONI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902543"/>
              </p:ext>
            </p:extLst>
          </p:nvPr>
        </p:nvGraphicFramePr>
        <p:xfrm>
          <a:off x="486142" y="806335"/>
          <a:ext cx="8990367" cy="548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014">
                  <a:extLst>
                    <a:ext uri="{9D8B030D-6E8A-4147-A177-3AD203B41FA5}">
                      <a16:colId xmlns:a16="http://schemas.microsoft.com/office/drawing/2014/main" val="908081093"/>
                    </a:ext>
                  </a:extLst>
                </a:gridCol>
                <a:gridCol w="2139193">
                  <a:extLst>
                    <a:ext uri="{9D8B030D-6E8A-4147-A177-3AD203B41FA5}">
                      <a16:colId xmlns:a16="http://schemas.microsoft.com/office/drawing/2014/main" val="1648388328"/>
                    </a:ext>
                  </a:extLst>
                </a:gridCol>
                <a:gridCol w="3646160">
                  <a:extLst>
                    <a:ext uri="{9D8B030D-6E8A-4147-A177-3AD203B41FA5}">
                      <a16:colId xmlns:a16="http://schemas.microsoft.com/office/drawing/2014/main" val="3388342992"/>
                    </a:ext>
                  </a:extLst>
                </a:gridCol>
              </a:tblGrid>
              <a:tr h="666120">
                <a:tc>
                  <a:txBody>
                    <a:bodyPr/>
                    <a:lstStyle/>
                    <a:p>
                      <a:r>
                        <a:rPr lang="it-IT" dirty="0"/>
                        <a:t>Commissione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Responsabile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Membri della commissione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226999"/>
                  </a:ext>
                </a:extLst>
              </a:tr>
              <a:tr h="1631234">
                <a:tc>
                  <a:txBody>
                    <a:bodyPr/>
                    <a:lstStyle/>
                    <a:p>
                      <a:r>
                        <a:rPr lang="it-IT" dirty="0"/>
                        <a:t>NIV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Amelia MELE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Bianca Maria Romaniello, Loredana </a:t>
                      </a:r>
                      <a:r>
                        <a:rPr lang="it-IT" dirty="0" err="1"/>
                        <a:t>Mutalipassi</a:t>
                      </a:r>
                      <a:r>
                        <a:rPr lang="it-IT" dirty="0"/>
                        <a:t>,  Amelia Mele, Annalisa Montuori, Mariantonietta Forestieri, Diamante Controne,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218270"/>
                  </a:ext>
                </a:extLst>
              </a:tr>
              <a:tr h="868148">
                <a:tc>
                  <a:txBody>
                    <a:bodyPr/>
                    <a:lstStyle/>
                    <a:p>
                      <a:r>
                        <a:rPr lang="it-IT" dirty="0"/>
                        <a:t>BULLISMO E CYBERBULLISMO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NAPOLIELLO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Ersilia BEATRICE, Laura BATTAGLIESE, Amelia MELE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910484"/>
                  </a:ext>
                </a:extLst>
              </a:tr>
              <a:tr h="1170168">
                <a:tc>
                  <a:txBody>
                    <a:bodyPr/>
                    <a:lstStyle/>
                    <a:p>
                      <a:r>
                        <a:rPr lang="it-IT" dirty="0"/>
                        <a:t>TEAM DIGITALE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SENATORE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Danilo DE FRANCESCANTONIO, Quirino DE LUCA, Loredana MUTALIPASSI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571753"/>
                  </a:ext>
                </a:extLst>
              </a:tr>
              <a:tr h="1149739">
                <a:tc>
                  <a:txBody>
                    <a:bodyPr/>
                    <a:lstStyle/>
                    <a:p>
                      <a:r>
                        <a:rPr lang="it-IT" dirty="0"/>
                        <a:t>CONTINUITA’ E ORIENTAMENTO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MUTALIPASSI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Annalisa MONTUORI, Francesca D’ALESSIO, Rossella 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770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58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79" y="286328"/>
            <a:ext cx="8596668" cy="886690"/>
          </a:xfrm>
        </p:spPr>
        <p:txBody>
          <a:bodyPr/>
          <a:lstStyle/>
          <a:p>
            <a:pPr algn="ctr"/>
            <a:r>
              <a:rPr lang="it-IT" b="1" dirty="0">
                <a:latin typeface="Baskerville Old Face" panose="02020602080505020303" pitchFamily="18" charset="0"/>
              </a:rPr>
              <a:t>REFERENTI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2679" y="998290"/>
            <a:ext cx="8596668" cy="57548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B050"/>
                </a:solidFill>
              </a:rPr>
              <a:t>INVALSI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sz="2400" dirty="0">
                <a:solidFill>
                  <a:schemeClr val="tx1"/>
                </a:solidFill>
              </a:rPr>
              <a:t>     Prof. Loredana MUTALIPASSI</a:t>
            </a:r>
          </a:p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TRINITY/CAMBRIDGE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  Prof. CAMPUS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endParaRPr kumimoji="0" lang="it-IT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algn="l" rtl="0" eaLnBrk="1" fontAlgn="t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i="0" u="none" strike="noStrike" kern="1200" dirty="0">
                <a:solidFill>
                  <a:srgbClr val="00B050"/>
                </a:solidFill>
                <a:effectLst/>
                <a:latin typeface="Trebuchet MS" panose="020B0603020202020204" pitchFamily="34" charset="0"/>
              </a:rPr>
              <a:t>SICUREZZA</a:t>
            </a:r>
            <a:endParaRPr lang="it-IT" sz="2400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eaLnBrk="1" fontAlgn="t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    Prof. Carmine SABATINO</a:t>
            </a:r>
          </a:p>
          <a:p>
            <a:pPr marL="0" indent="0" algn="l" rtl="0" eaLnBrk="1" fontAlgn="t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40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-342900" algn="l" defTabSz="457200" rtl="0" eaLnBrk="1" fontAlgn="t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SITO WEB</a:t>
            </a:r>
          </a:p>
          <a:p>
            <a:pPr marL="0" marR="0" lvl="0" indent="0" algn="l" defTabSz="457200" rtl="0" eaLnBrk="1" fontAlgn="t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Ins.te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Bianca ROMANIELLO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54331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665</TotalTime>
  <Words>367</Words>
  <Application>Microsoft Office PowerPoint</Application>
  <PresentationFormat>Widescreen</PresentationFormat>
  <Paragraphs>91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Baskerville Old Face</vt:lpstr>
      <vt:lpstr>Bodoni MT</vt:lpstr>
      <vt:lpstr>Calibri</vt:lpstr>
      <vt:lpstr>Trebuchet MS</vt:lpstr>
      <vt:lpstr>Wingdings</vt:lpstr>
      <vt:lpstr>Wingdings 3</vt:lpstr>
      <vt:lpstr>Sfaccettatura</vt:lpstr>
      <vt:lpstr>Presentazione standard di PowerPoint</vt:lpstr>
      <vt:lpstr>RESPONSABILI PREVENZIONE, PROTEZIONE E SICUREZZA</vt:lpstr>
      <vt:lpstr>FUNZIONI STRUMENTALI AL PTOF</vt:lpstr>
      <vt:lpstr>COMMISSIONI</vt:lpstr>
      <vt:lpstr>REFERENTI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</dc:creator>
  <cp:lastModifiedBy>CRISTINA SORGENTE</cp:lastModifiedBy>
  <cp:revision>16</cp:revision>
  <dcterms:created xsi:type="dcterms:W3CDTF">2020-09-23T16:58:18Z</dcterms:created>
  <dcterms:modified xsi:type="dcterms:W3CDTF">2023-12-21T11:29:24Z</dcterms:modified>
</cp:coreProperties>
</file>